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1"/>
  </p:notesMasterIdLst>
  <p:sldIdLst>
    <p:sldId id="256" r:id="rId5"/>
    <p:sldId id="263" r:id="rId6"/>
    <p:sldId id="313" r:id="rId7"/>
    <p:sldId id="486" r:id="rId8"/>
    <p:sldId id="487" r:id="rId9"/>
    <p:sldId id="320" r:id="rId10"/>
    <p:sldId id="491" r:id="rId11"/>
    <p:sldId id="635" r:id="rId12"/>
    <p:sldId id="634" r:id="rId13"/>
    <p:sldId id="633" r:id="rId14"/>
    <p:sldId id="321" r:id="rId15"/>
    <p:sldId id="492" r:id="rId16"/>
    <p:sldId id="493" r:id="rId17"/>
    <p:sldId id="334" r:id="rId18"/>
    <p:sldId id="495" r:id="rId19"/>
    <p:sldId id="494" r:id="rId20"/>
    <p:sldId id="267" r:id="rId21"/>
    <p:sldId id="270" r:id="rId22"/>
    <p:sldId id="622" r:id="rId23"/>
    <p:sldId id="268" r:id="rId24"/>
    <p:sldId id="269" r:id="rId25"/>
    <p:sldId id="637" r:id="rId26"/>
    <p:sldId id="638" r:id="rId27"/>
    <p:sldId id="271" r:id="rId28"/>
    <p:sldId id="272" r:id="rId29"/>
    <p:sldId id="612" r:id="rId30"/>
    <p:sldId id="627" r:id="rId31"/>
    <p:sldId id="628" r:id="rId32"/>
    <p:sldId id="264" r:id="rId33"/>
    <p:sldId id="496" r:id="rId34"/>
    <p:sldId id="623" r:id="rId35"/>
    <p:sldId id="624" r:id="rId36"/>
    <p:sldId id="625" r:id="rId37"/>
    <p:sldId id="497" r:id="rId38"/>
    <p:sldId id="603" r:id="rId39"/>
    <p:sldId id="604" r:id="rId40"/>
    <p:sldId id="605" r:id="rId41"/>
    <p:sldId id="606" r:id="rId42"/>
    <p:sldId id="498" r:id="rId43"/>
    <p:sldId id="607" r:id="rId44"/>
    <p:sldId id="629" r:id="rId45"/>
    <p:sldId id="630" r:id="rId46"/>
    <p:sldId id="631" r:id="rId47"/>
    <p:sldId id="318" r:id="rId48"/>
    <p:sldId id="430" r:id="rId49"/>
    <p:sldId id="431" r:id="rId50"/>
    <p:sldId id="432" r:id="rId51"/>
    <p:sldId id="433" r:id="rId52"/>
    <p:sldId id="475" r:id="rId53"/>
    <p:sldId id="477" r:id="rId54"/>
    <p:sldId id="476" r:id="rId55"/>
    <p:sldId id="330" r:id="rId56"/>
    <p:sldId id="258" r:id="rId57"/>
    <p:sldId id="608" r:id="rId58"/>
    <p:sldId id="609" r:id="rId59"/>
    <p:sldId id="610" r:id="rId60"/>
    <p:sldId id="611" r:id="rId61"/>
    <p:sldId id="632" r:id="rId62"/>
    <p:sldId id="317" r:id="rId63"/>
    <p:sldId id="443" r:id="rId64"/>
    <p:sldId id="444" r:id="rId65"/>
    <p:sldId id="445" r:id="rId66"/>
    <p:sldId id="461" r:id="rId67"/>
    <p:sldId id="462" r:id="rId68"/>
    <p:sldId id="447" r:id="rId69"/>
    <p:sldId id="463" r:id="rId70"/>
    <p:sldId id="448" r:id="rId71"/>
    <p:sldId id="449" r:id="rId72"/>
    <p:sldId id="464" r:id="rId73"/>
    <p:sldId id="465" r:id="rId74"/>
    <p:sldId id="466" r:id="rId75"/>
    <p:sldId id="467" r:id="rId76"/>
    <p:sldId id="468" r:id="rId77"/>
    <p:sldId id="485" r:id="rId78"/>
    <p:sldId id="626" r:id="rId79"/>
    <p:sldId id="266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ing Slide" id="{4856EF60-8FC5-4C5B-B7F2-A58B00867515}">
          <p14:sldIdLst>
            <p14:sldId id="256"/>
          </p14:sldIdLst>
        </p14:section>
        <p14:section name="Notifications" id="{B282E154-41FC-486D-942F-F5ED1DEED829}">
          <p14:sldIdLst>
            <p14:sldId id="263"/>
            <p14:sldId id="313"/>
            <p14:sldId id="486"/>
            <p14:sldId id="487"/>
            <p14:sldId id="320"/>
            <p14:sldId id="491"/>
            <p14:sldId id="635"/>
            <p14:sldId id="634"/>
            <p14:sldId id="633"/>
            <p14:sldId id="321"/>
            <p14:sldId id="492"/>
            <p14:sldId id="493"/>
            <p14:sldId id="334"/>
            <p14:sldId id="495"/>
            <p14:sldId id="494"/>
            <p14:sldId id="267"/>
            <p14:sldId id="270"/>
            <p14:sldId id="622"/>
            <p14:sldId id="268"/>
            <p14:sldId id="269"/>
            <p14:sldId id="637"/>
            <p14:sldId id="638"/>
            <p14:sldId id="271"/>
            <p14:sldId id="272"/>
            <p14:sldId id="612"/>
          </p14:sldIdLst>
        </p14:section>
        <p14:section name="Tweet 1" id="{6BD19D0A-CB6F-4AFB-AD9B-688A9ECCC477}">
          <p14:sldIdLst>
            <p14:sldId id="627"/>
            <p14:sldId id="628"/>
          </p14:sldIdLst>
        </p14:section>
        <p14:section name="New Help Docs" id="{5F86BFC3-43FE-470C-8179-4035840AB558}">
          <p14:sldIdLst>
            <p14:sldId id="264"/>
            <p14:sldId id="496"/>
            <p14:sldId id="623"/>
            <p14:sldId id="624"/>
            <p14:sldId id="625"/>
            <p14:sldId id="497"/>
          </p14:sldIdLst>
        </p14:section>
        <p14:section name="EPICS Link" id="{0E7C82E0-C02C-40A7-BD35-9CE24EBB0FD7}">
          <p14:sldIdLst>
            <p14:sldId id="603"/>
            <p14:sldId id="604"/>
            <p14:sldId id="605"/>
            <p14:sldId id="606"/>
            <p14:sldId id="498"/>
            <p14:sldId id="607"/>
          </p14:sldIdLst>
        </p14:section>
        <p14:section name="Tweet 2" id="{5F1AEEC1-16EA-40E3-8F03-DE86CD46BCF2}">
          <p14:sldIdLst>
            <p14:sldId id="629"/>
            <p14:sldId id="630"/>
            <p14:sldId id="631"/>
          </p14:sldIdLst>
        </p14:section>
        <p14:section name="eResponse" id="{60DFC632-2773-4189-AECC-5919B7855069}">
          <p14:sldIdLst>
            <p14:sldId id="318"/>
            <p14:sldId id="430"/>
            <p14:sldId id="431"/>
            <p14:sldId id="432"/>
            <p14:sldId id="433"/>
            <p14:sldId id="475"/>
            <p14:sldId id="477"/>
            <p14:sldId id="476"/>
            <p14:sldId id="330"/>
          </p14:sldIdLst>
        </p14:section>
        <p14:section name="Report Scheduling" id="{952C3D33-10D2-435A-8F28-C8900C4BBE08}">
          <p14:sldIdLst>
            <p14:sldId id="258"/>
            <p14:sldId id="608"/>
            <p14:sldId id="609"/>
            <p14:sldId id="610"/>
            <p14:sldId id="611"/>
          </p14:sldIdLst>
        </p14:section>
        <p14:section name="Tweet 3" id="{A1A0F82E-151D-4500-9155-D961935528E0}">
          <p14:sldIdLst>
            <p14:sldId id="632"/>
          </p14:sldIdLst>
        </p14:section>
        <p14:section name="EPICS Connect" id="{EFEB8B8B-5900-470B-A960-CF40E31F2390}">
          <p14:sldIdLst>
            <p14:sldId id="317"/>
            <p14:sldId id="443"/>
            <p14:sldId id="444"/>
            <p14:sldId id="445"/>
            <p14:sldId id="461"/>
            <p14:sldId id="462"/>
            <p14:sldId id="447"/>
            <p14:sldId id="463"/>
            <p14:sldId id="448"/>
            <p14:sldId id="449"/>
            <p14:sldId id="464"/>
            <p14:sldId id="465"/>
            <p14:sldId id="466"/>
            <p14:sldId id="467"/>
            <p14:sldId id="468"/>
            <p14:sldId id="485"/>
            <p14:sldId id="626"/>
          </p14:sldIdLst>
        </p14:section>
        <p14:section name="Closing Slide" id="{64E832CC-6278-4FAF-9A52-2D199D406200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422"/>
  </p:normalViewPr>
  <p:slideViewPr>
    <p:cSldViewPr snapToGrid="0">
      <p:cViewPr varScale="1">
        <p:scale>
          <a:sx n="96" d="100"/>
          <a:sy n="96" d="100"/>
        </p:scale>
        <p:origin x="15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viewProps" Target="view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microsoft.com/office/2018/10/relationships/authors" Target="authors.xml"/><Relationship Id="rId61" Type="http://schemas.openxmlformats.org/officeDocument/2006/relationships/slide" Target="slides/slide57.xml"/><Relationship Id="rId8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058E0-0852-DB43-83D6-BD76659FF1D8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92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4649-0E7C-4AC6-43AE-BBB8DE6FB1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Service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ED4A2-3501-0137-18BA-0CF031BA1C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9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86F55-D20C-A502-1AF3-E6C12903C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2845-62E1-ADBF-F90F-8CD1E02C0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Notifications to the </a:t>
            </a:r>
            <a:r>
              <a:rPr lang="en-US" dirty="0" err="1"/>
              <a:t>Quickbar</a:t>
            </a:r>
            <a:endParaRPr lang="en-US" dirty="0"/>
          </a:p>
        </p:txBody>
      </p:sp>
      <p:pic>
        <p:nvPicPr>
          <p:cNvPr id="9" name="Picture 8" descr="A close-up of a box&#10;&#10;Description automatically generated">
            <a:extLst>
              <a:ext uri="{FF2B5EF4-FFF2-40B4-BE49-F238E27FC236}">
                <a16:creationId xmlns:a16="http://schemas.microsoft.com/office/drawing/2014/main" id="{3B96B65E-323C-35AF-FA65-FBA43AB99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09" y="2121391"/>
            <a:ext cx="5845782" cy="2615219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E72D4102-1308-4689-DC79-3EB3916D30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48613"/>
            <a:ext cx="9032772" cy="663413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E60A7A8-6D8D-501C-AE36-28C6A081BC70}"/>
              </a:ext>
            </a:extLst>
          </p:cNvPr>
          <p:cNvSpPr/>
          <p:nvPr/>
        </p:nvSpPr>
        <p:spPr>
          <a:xfrm>
            <a:off x="2366875" y="1845162"/>
            <a:ext cx="3505200" cy="2762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125A37-C6D9-E082-7523-940EE9FE4307}"/>
              </a:ext>
            </a:extLst>
          </p:cNvPr>
          <p:cNvSpPr/>
          <p:nvPr/>
        </p:nvSpPr>
        <p:spPr>
          <a:xfrm>
            <a:off x="5984770" y="3200400"/>
            <a:ext cx="49223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BC91BF33-86B1-1B49-9303-92E5989209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68272"/>
            <a:ext cx="9032773" cy="6636504"/>
          </a:xfrm>
          <a:prstGeom prst="rect">
            <a:avLst/>
          </a:prstGeom>
        </p:spPr>
      </p:pic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6ABE940A-3D4D-F6BA-ADC5-0C5460C6D4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2546105"/>
            <a:ext cx="3886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214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Notifications - Watching Orders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10470278" cy="3282696"/>
          </a:xfrm>
        </p:spPr>
        <p:txBody>
          <a:bodyPr/>
          <a:lstStyle/>
          <a:p>
            <a:r>
              <a:rPr lang="en-US" dirty="0"/>
              <a:t>As of EPICS 9.17, users can Watch orders to automatically be notified when production is posted</a:t>
            </a:r>
          </a:p>
          <a:p>
            <a:pPr lvl="1"/>
            <a:r>
              <a:rPr lang="en-US" dirty="0"/>
              <a:t>In 9.18 it will also notify you when packing tickets are created</a:t>
            </a:r>
          </a:p>
          <a:p>
            <a:r>
              <a:rPr lang="en-US" dirty="0"/>
              <a:t>Any user with permission to see </a:t>
            </a:r>
            <a:r>
              <a:rPr lang="en-US" dirty="0" err="1"/>
              <a:t>frmNotifications</a:t>
            </a:r>
            <a:r>
              <a:rPr lang="en-US" dirty="0"/>
              <a:t> can watch orders</a:t>
            </a:r>
          </a:p>
        </p:txBody>
      </p:sp>
    </p:spTree>
    <p:extLst>
      <p:ext uri="{BB962C8B-B14F-4D97-AF65-F5344CB8AC3E}">
        <p14:creationId xmlns:p14="http://schemas.microsoft.com/office/powerpoint/2010/main" val="309109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Notifications - Watching Orders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9389E2A-1DD1-9D74-BEAE-7EA7B26EA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1625650"/>
            <a:ext cx="4800600" cy="5051378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BF845F74-F09D-F2A6-E1BD-D68BD360E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629" y="2682873"/>
            <a:ext cx="7156743" cy="2522751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9034122B-1337-2CE4-7833-733050D33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12" y="1604862"/>
            <a:ext cx="4776788" cy="5097617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1984636B-75B3-7109-756C-64EECFC05E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628" y="2669032"/>
            <a:ext cx="7156743" cy="2479362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F6495B3E-1DCF-C75F-F47A-21B39FE433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3" y="533401"/>
            <a:ext cx="4382170" cy="6455875"/>
          </a:xfrm>
          <a:prstGeom prst="rect">
            <a:avLst/>
          </a:prstGeom>
        </p:spPr>
      </p:pic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B45E880E-B727-4B7E-E2AB-867E430124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219" y="2657422"/>
            <a:ext cx="7007374" cy="248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Notifications - Watching Orders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B04102F-BDD1-9D84-E246-923B54D1D4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69"/>
          <a:stretch/>
        </p:blipFill>
        <p:spPr>
          <a:xfrm>
            <a:off x="1301624" y="1562100"/>
            <a:ext cx="1050315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6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1" i="0" u="none" strike="noStrike" kern="1200" cap="none" spc="6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+mj-ea"/>
                <a:cs typeface="+mj-cs"/>
              </a:rPr>
              <a:t>Automatic Notifications - </a:t>
            </a:r>
            <a:r>
              <a:rPr kumimoji="0" lang="en-US" sz="3200" b="1" i="0" u="none" strike="noStrike" kern="1200" cap="none" spc="6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+mj-ea"/>
                <a:cs typeface="+mj-cs"/>
              </a:rPr>
              <a:t>gUserNotifiedOnWorkorderChanged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you ever seen this message?</a:t>
            </a:r>
          </a:p>
        </p:txBody>
      </p:sp>
      <p:pic>
        <p:nvPicPr>
          <p:cNvPr id="6" name="Picture 5" descr="A screen shot of a computer&#10;&#10;Description automatically generated">
            <a:extLst>
              <a:ext uri="{FF2B5EF4-FFF2-40B4-BE49-F238E27FC236}">
                <a16:creationId xmlns:a16="http://schemas.microsoft.com/office/drawing/2014/main" id="{E3B46889-3276-7175-38C6-6CC71D8600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89" y="2941983"/>
            <a:ext cx="5796229" cy="212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5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cap="none" dirty="0">
                <a:latin typeface="+mn-lt"/>
              </a:rPr>
              <a:t>Automatic Notifications - </a:t>
            </a:r>
            <a:r>
              <a:rPr lang="en-US" sz="3200" cap="none" dirty="0" err="1">
                <a:latin typeface="+mn-lt"/>
              </a:rPr>
              <a:t>gUserNotifiedOnWorkorderChanged</a:t>
            </a:r>
            <a:endParaRPr lang="en-US" sz="3200" cap="none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about this one?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3807C05-CD03-21A1-82ED-184D6B209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16" y="2961860"/>
            <a:ext cx="6404576" cy="225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1" i="0" u="none" strike="noStrike" kern="1200" cap="none" spc="6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+mj-ea"/>
                <a:cs typeface="+mj-cs"/>
              </a:rPr>
              <a:t>Automatic Notifications - </a:t>
            </a:r>
            <a:r>
              <a:rPr kumimoji="0" lang="en-US" sz="3200" b="1" i="0" u="none" strike="noStrike" kern="1200" cap="none" spc="6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+mj-ea"/>
                <a:cs typeface="+mj-cs"/>
              </a:rPr>
              <a:t>gUserNotifiedOnWorkorderChanged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963382" cy="3282696"/>
          </a:xfrm>
        </p:spPr>
        <p:txBody>
          <a:bodyPr/>
          <a:lstStyle/>
          <a:p>
            <a:r>
              <a:rPr lang="en-US" dirty="0"/>
              <a:t>As of EPICS 9.15, a User or User Group can be chosen to automatically be notified whenever a change is made that might require a Workorder to be recalculated</a:t>
            </a:r>
          </a:p>
          <a:p>
            <a:r>
              <a:rPr lang="en-US" dirty="0"/>
              <a:t>This is set using the </a:t>
            </a:r>
            <a:r>
              <a:rPr lang="en-US" dirty="0" err="1"/>
              <a:t>gUserNotifiedOnWorkorderChanged</a:t>
            </a:r>
            <a:r>
              <a:rPr lang="en-US" dirty="0"/>
              <a:t> setting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C404487-60A3-2C03-ADC8-A08F36042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353" y="742160"/>
            <a:ext cx="7487695" cy="5658640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66DEFA5-5012-CE05-F5DF-7400585078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87485"/>
            <a:ext cx="8973652" cy="55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6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7186E2-EE94-1676-2471-125B8146F9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Notifications </a:t>
            </a:r>
            <a:br>
              <a:rPr lang="en-US" dirty="0"/>
            </a:br>
            <a:r>
              <a:rPr lang="en-US" dirty="0"/>
              <a:t>in EPICS 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BBC808-FB32-D648-1FFD-FB76BE0A54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783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2CC21-6C7F-E7E7-6A84-258B03958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19D02F-BF0F-17E3-AA7D-D70B7C07A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9635391" cy="1069848"/>
          </a:xfrm>
        </p:spPr>
        <p:txBody>
          <a:bodyPr/>
          <a:lstStyle/>
          <a:p>
            <a:r>
              <a:rPr lang="en-US" dirty="0"/>
              <a:t>Improved Interface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2D1C0C-AF44-B78C-F727-6DA0427DB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Replies now shown as a thread</a:t>
            </a:r>
          </a:p>
          <a:p>
            <a:r>
              <a:rPr lang="en-US" dirty="0"/>
              <a:t>Filter notifications to find the ones you’re looking for</a:t>
            </a:r>
          </a:p>
          <a:p>
            <a:r>
              <a:rPr lang="en-US" dirty="0"/>
              <a:t>More easily manage Notifications sent to multiple users</a:t>
            </a:r>
          </a:p>
        </p:txBody>
      </p:sp>
    </p:spTree>
    <p:extLst>
      <p:ext uri="{BB962C8B-B14F-4D97-AF65-F5344CB8AC3E}">
        <p14:creationId xmlns:p14="http://schemas.microsoft.com/office/powerpoint/2010/main" val="256919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0E68B-3324-6D15-D452-7C3C0A3EA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778070-E2EB-D257-2F6F-9494DFF9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982" y="293123"/>
            <a:ext cx="9635391" cy="1069848"/>
          </a:xfrm>
        </p:spPr>
        <p:txBody>
          <a:bodyPr/>
          <a:lstStyle/>
          <a:p>
            <a:r>
              <a:rPr lang="en-US" dirty="0"/>
              <a:t>Improved Interface</a:t>
            </a:r>
          </a:p>
        </p:txBody>
      </p:sp>
      <p:pic>
        <p:nvPicPr>
          <p:cNvPr id="9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D66F4B8-69A2-B404-EEB8-40FBB0048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213" y="1564022"/>
            <a:ext cx="8088928" cy="4662925"/>
          </a:xfrm>
        </p:spPr>
      </p:pic>
    </p:spTree>
    <p:extLst>
      <p:ext uri="{BB962C8B-B14F-4D97-AF65-F5344CB8AC3E}">
        <p14:creationId xmlns:p14="http://schemas.microsoft.com/office/powerpoint/2010/main" val="97612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47B8C-9272-4665-20EA-E6332A45C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501C4D-7BD7-8D81-8C0F-615EBA61FB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Notifications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C62DA29-4194-90F8-D230-2FD01317F2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New Layout, More Features</a:t>
            </a:r>
          </a:p>
        </p:txBody>
      </p:sp>
    </p:spTree>
    <p:extLst>
      <p:ext uri="{BB962C8B-B14F-4D97-AF65-F5344CB8AC3E}">
        <p14:creationId xmlns:p14="http://schemas.microsoft.com/office/powerpoint/2010/main" val="4290373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0A5CC-8A43-77F8-645F-5D1E6E83D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E9C644-2449-53DD-FAA6-8C395BC0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9635391" cy="1069848"/>
          </a:xfrm>
        </p:spPr>
        <p:txBody>
          <a:bodyPr/>
          <a:lstStyle/>
          <a:p>
            <a:r>
              <a:rPr lang="en-US" dirty="0"/>
              <a:t>Improved Interface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C256E2-2E55-7045-3A9F-440A1EFA1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You can now link Images, URLs, and Files</a:t>
            </a:r>
          </a:p>
          <a:p>
            <a:r>
              <a:rPr lang="en-US" dirty="0"/>
              <a:t>You can now have two links per notification</a:t>
            </a:r>
          </a:p>
        </p:txBody>
      </p:sp>
    </p:spTree>
    <p:extLst>
      <p:ext uri="{BB962C8B-B14F-4D97-AF65-F5344CB8AC3E}">
        <p14:creationId xmlns:p14="http://schemas.microsoft.com/office/powerpoint/2010/main" val="2324649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08F21-701D-E301-AF11-9D26BE32C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4EEA34-F4A0-3E72-D897-D51C1DE53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More Automated Notifications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7FF8FA-6C2B-D0CF-C380-9F99B6676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Automatically watch orders with certain criteria</a:t>
            </a:r>
          </a:p>
          <a:p>
            <a:r>
              <a:rPr lang="en-US" dirty="0"/>
              <a:t>Automatically receive notifications when a Die Correction is received</a:t>
            </a:r>
          </a:p>
          <a:p>
            <a:r>
              <a:rPr lang="en-US" dirty="0"/>
              <a:t>Specify which departments you want notifications from</a:t>
            </a:r>
          </a:p>
        </p:txBody>
      </p:sp>
    </p:spTree>
    <p:extLst>
      <p:ext uri="{BB962C8B-B14F-4D97-AF65-F5344CB8AC3E}">
        <p14:creationId xmlns:p14="http://schemas.microsoft.com/office/powerpoint/2010/main" val="769229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50760-9A24-5EE7-7B23-1D6A8EFE5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58CBB6-4A22-DB8F-38CE-2D1542263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More Automated Notifications</a:t>
            </a:r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50A40DC-C232-E690-C5B4-87756869B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2989" y="143210"/>
            <a:ext cx="7066021" cy="6571580"/>
          </a:xfrm>
        </p:spPr>
      </p:pic>
    </p:spTree>
    <p:extLst>
      <p:ext uri="{BB962C8B-B14F-4D97-AF65-F5344CB8AC3E}">
        <p14:creationId xmlns:p14="http://schemas.microsoft.com/office/powerpoint/2010/main" val="2529330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BA997-7800-4AC6-1218-85B280D7C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4F8B24-F36F-1629-1BAA-745B037B4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More Automated Notifications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579B45-AFC6-7DFE-4BE3-79F7D9409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Are there any other types of automatic notifications you’d like </a:t>
            </a:r>
            <a:r>
              <a:rPr lang="en-US"/>
              <a:t>to receive?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769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3D244-C9F0-9186-B51C-315BC511B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C01F2A-0582-BE77-37F9-89BAED99A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Automated Notification Screen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3C4AAE-E0B1-0C30-3AFA-60B996ED4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New Interface for managing all of your automated notifications</a:t>
            </a:r>
          </a:p>
          <a:p>
            <a:r>
              <a:rPr lang="en-US" dirty="0"/>
              <a:t>Easily see which orders you’re watching</a:t>
            </a:r>
          </a:p>
          <a:p>
            <a:r>
              <a:rPr lang="en-US" dirty="0"/>
              <a:t>Manage all notifications settings from one place</a:t>
            </a:r>
          </a:p>
        </p:txBody>
      </p:sp>
    </p:spTree>
    <p:extLst>
      <p:ext uri="{BB962C8B-B14F-4D97-AF65-F5344CB8AC3E}">
        <p14:creationId xmlns:p14="http://schemas.microsoft.com/office/powerpoint/2010/main" val="3234741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AFA73-6C15-A169-6A2F-D07C0F557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8ADCCF-3BE6-51B0-21F3-CEEE2883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Notifications Via Email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2C1CFE-DD72-8B34-16D5-4EE032B36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New settings to send an email when you receive a notification</a:t>
            </a:r>
          </a:p>
          <a:p>
            <a:r>
              <a:rPr lang="en-US" dirty="0"/>
              <a:t>Configurable to only send out after a certain interval or only once a day</a:t>
            </a:r>
          </a:p>
          <a:p>
            <a:r>
              <a:rPr lang="en-US" dirty="0"/>
              <a:t>Managed as part of the EPICS Service</a:t>
            </a:r>
          </a:p>
        </p:txBody>
      </p:sp>
    </p:spTree>
    <p:extLst>
      <p:ext uri="{BB962C8B-B14F-4D97-AF65-F5344CB8AC3E}">
        <p14:creationId xmlns:p14="http://schemas.microsoft.com/office/powerpoint/2010/main" val="3720315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04434-4B6B-8084-67F5-3E18D7376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090C20-57CB-4376-3DE6-59EC410CA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10390766" cy="1069848"/>
          </a:xfrm>
        </p:spPr>
        <p:txBody>
          <a:bodyPr/>
          <a:lstStyle/>
          <a:p>
            <a:r>
              <a:rPr lang="en-US" dirty="0"/>
              <a:t>Other New Features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FAA0B5-CBC1-D9C9-4689-DF26385D7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979408" cy="3282696"/>
          </a:xfrm>
        </p:spPr>
        <p:txBody>
          <a:bodyPr/>
          <a:lstStyle/>
          <a:p>
            <a:r>
              <a:rPr lang="en-US" dirty="0"/>
              <a:t>Are there any other features you want from Notifications?</a:t>
            </a:r>
          </a:p>
          <a:p>
            <a:r>
              <a:rPr lang="en-US" dirty="0"/>
              <a:t>Join the breakout session after presentation to discuss your thoughts!</a:t>
            </a:r>
          </a:p>
        </p:txBody>
      </p:sp>
    </p:spTree>
    <p:extLst>
      <p:ext uri="{BB962C8B-B14F-4D97-AF65-F5344CB8AC3E}">
        <p14:creationId xmlns:p14="http://schemas.microsoft.com/office/powerpoint/2010/main" val="743942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7A2BA-A0D4-E8F6-5A6A-83FDEC4AE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#1:</a:t>
            </a:r>
            <a:br>
              <a:rPr lang="en-US" cap="none" dirty="0"/>
            </a:br>
            <a:r>
              <a:rPr lang="en-US" cap="none" dirty="0"/>
              <a:t>Using </a:t>
            </a:r>
            <a:r>
              <a:rPr lang="en-US" cap="none" dirty="0" err="1"/>
              <a:t>gPartFirstUseWarning</a:t>
            </a:r>
            <a:endParaRPr lang="en-US" cap="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AD5B7F-DDA1-FC69-DDB8-1FA187BA1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327278" cy="3282696"/>
          </a:xfrm>
        </p:spPr>
        <p:txBody>
          <a:bodyPr/>
          <a:lstStyle/>
          <a:p>
            <a:r>
              <a:rPr lang="en-US" dirty="0" err="1"/>
              <a:t>gPartFirstUseWarning</a:t>
            </a:r>
            <a:r>
              <a:rPr lang="en-US" dirty="0"/>
              <a:t> is a new setting added in v9.18</a:t>
            </a:r>
          </a:p>
          <a:p>
            <a:r>
              <a:rPr lang="en-US" dirty="0"/>
              <a:t>When enabled, it shows a warning on the Order Entry screen when a part is used for the first time with a customer</a:t>
            </a:r>
          </a:p>
        </p:txBody>
      </p:sp>
    </p:spTree>
    <p:extLst>
      <p:ext uri="{BB962C8B-B14F-4D97-AF65-F5344CB8AC3E}">
        <p14:creationId xmlns:p14="http://schemas.microsoft.com/office/powerpoint/2010/main" val="1228892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CAB5B-5521-373D-A97F-658A93677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54311E8-A9A0-728E-700A-ACC928F8B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#1:</a:t>
            </a:r>
            <a:br>
              <a:rPr lang="en-US" cap="none" dirty="0"/>
            </a:br>
            <a:r>
              <a:rPr lang="en-US" cap="none" dirty="0"/>
              <a:t>Using </a:t>
            </a:r>
            <a:r>
              <a:rPr lang="en-US" cap="none" dirty="0" err="1"/>
              <a:t>gPartFirstUseWarning</a:t>
            </a:r>
            <a:endParaRPr lang="en-US" cap="none" dirty="0"/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DF080A2-81CA-311E-9986-359524BB4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598" y="1901952"/>
            <a:ext cx="10300804" cy="4167500"/>
          </a:xfrm>
        </p:spPr>
      </p:pic>
    </p:spTree>
    <p:extLst>
      <p:ext uri="{BB962C8B-B14F-4D97-AF65-F5344CB8AC3E}">
        <p14:creationId xmlns:p14="http://schemas.microsoft.com/office/powerpoint/2010/main" val="2323532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522DD-24E9-DA19-A24F-8F877CCC3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33C680-34B8-E59C-B20F-302D34586A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Help Docs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D86E380-E0C1-3E15-5010-8CC11D16F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Help Docs In Your Web Browser</a:t>
            </a:r>
          </a:p>
        </p:txBody>
      </p:sp>
    </p:spTree>
    <p:extLst>
      <p:ext uri="{BB962C8B-B14F-4D97-AF65-F5344CB8AC3E}">
        <p14:creationId xmlns:p14="http://schemas.microsoft.com/office/powerpoint/2010/main" val="174948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Notifications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Notification system is controlled by the </a:t>
            </a:r>
            <a:r>
              <a:rPr lang="en-US" dirty="0" err="1"/>
              <a:t>gEnableNotifications</a:t>
            </a:r>
            <a:r>
              <a:rPr lang="en-US" dirty="0"/>
              <a:t> config setting</a:t>
            </a:r>
          </a:p>
          <a:p>
            <a:r>
              <a:rPr lang="en-US" dirty="0"/>
              <a:t>Notifications enabled by default as of v9.17</a:t>
            </a:r>
          </a:p>
        </p:txBody>
      </p:sp>
    </p:spTree>
    <p:extLst>
      <p:ext uri="{BB962C8B-B14F-4D97-AF65-F5344CB8AC3E}">
        <p14:creationId xmlns:p14="http://schemas.microsoft.com/office/powerpoint/2010/main" val="7817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1BB81-D803-8EF4-B457-A10A83B93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272F7D-7C9B-D1C5-6ECD-A4AE5B04C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Help Docs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AB3B334-7A9B-38B8-0D5B-62C8D9A00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734782" cy="3282696"/>
          </a:xfrm>
        </p:spPr>
        <p:txBody>
          <a:bodyPr/>
          <a:lstStyle/>
          <a:p>
            <a:r>
              <a:rPr lang="en-US" dirty="0"/>
              <a:t>In EPICS 10, the Help Documents will be available online</a:t>
            </a:r>
          </a:p>
          <a:p>
            <a:r>
              <a:rPr lang="en-US" dirty="0"/>
              <a:t>This will replace the existing Help Documents that use Windows Help</a:t>
            </a:r>
          </a:p>
        </p:txBody>
      </p:sp>
    </p:spTree>
    <p:extLst>
      <p:ext uri="{BB962C8B-B14F-4D97-AF65-F5344CB8AC3E}">
        <p14:creationId xmlns:p14="http://schemas.microsoft.com/office/powerpoint/2010/main" val="2955455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047D6-FBF6-6618-9318-294235841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B6AEAE-0635-BA04-11AA-9EE4BD36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Help Docs</a:t>
            </a:r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C9C9842-472C-EE4C-4935-29C6A5CFE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8862" y="1901952"/>
            <a:ext cx="9734276" cy="4698512"/>
          </a:xfrm>
        </p:spPr>
      </p:pic>
    </p:spTree>
    <p:extLst>
      <p:ext uri="{BB962C8B-B14F-4D97-AF65-F5344CB8AC3E}">
        <p14:creationId xmlns:p14="http://schemas.microsoft.com/office/powerpoint/2010/main" val="21899182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B5345-CFB1-B80F-8520-A90A73832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CCA76E-FCD9-F743-3486-4EE5EAD9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Help Docs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89DA94E-A8B1-ABB4-34F4-64B3655BE3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8272" y="1901952"/>
            <a:ext cx="8577536" cy="4994092"/>
          </a:xfrm>
        </p:spPr>
      </p:pic>
    </p:spTree>
    <p:extLst>
      <p:ext uri="{BB962C8B-B14F-4D97-AF65-F5344CB8AC3E}">
        <p14:creationId xmlns:p14="http://schemas.microsoft.com/office/powerpoint/2010/main" val="3133893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2742A-A2F8-404A-6DE7-87BCC7F2A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E3F804-4989-A7A8-A33D-8E792B1F7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Help Docs</a:t>
            </a:r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22A62E3-DAB2-A430-6637-44AB21E6B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432" y="2013430"/>
            <a:ext cx="7709136" cy="5211904"/>
          </a:xfrm>
        </p:spPr>
      </p:pic>
    </p:spTree>
    <p:extLst>
      <p:ext uri="{BB962C8B-B14F-4D97-AF65-F5344CB8AC3E}">
        <p14:creationId xmlns:p14="http://schemas.microsoft.com/office/powerpoint/2010/main" val="727552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FE1F3-3907-718D-E1C2-47E0E9CDB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1B67C6-E992-8095-AAD4-2309D4275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1" y="832104"/>
            <a:ext cx="9516121" cy="1069848"/>
          </a:xfrm>
        </p:spPr>
        <p:txBody>
          <a:bodyPr/>
          <a:lstStyle/>
          <a:p>
            <a:r>
              <a:rPr lang="en-US" dirty="0"/>
              <a:t>Why move EPICS Help online?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C146240-470E-8FA1-ACC4-1D0BC65B0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734782" cy="3282696"/>
          </a:xfrm>
        </p:spPr>
        <p:txBody>
          <a:bodyPr/>
          <a:lstStyle/>
          <a:p>
            <a:r>
              <a:rPr lang="en-US" dirty="0"/>
              <a:t>Accessible from any device at any time</a:t>
            </a:r>
          </a:p>
          <a:p>
            <a:r>
              <a:rPr lang="en-US" dirty="0"/>
              <a:t>Easier for us to update to ensure you always get up-to-date information</a:t>
            </a:r>
          </a:p>
          <a:p>
            <a:r>
              <a:rPr lang="en-US" dirty="0"/>
              <a:t>Better search tools to find the help you need</a:t>
            </a:r>
          </a:p>
        </p:txBody>
      </p:sp>
    </p:spTree>
    <p:extLst>
      <p:ext uri="{BB962C8B-B14F-4D97-AF65-F5344CB8AC3E}">
        <p14:creationId xmlns:p14="http://schemas.microsoft.com/office/powerpoint/2010/main" val="3569130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EPICS APIs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4296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368A-E09A-B0F9-0B73-378A78DE3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Link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DEB2F5-061D-FCD3-94D7-40D988FFC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148373" cy="328269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EPICSLink.DLL is a .NET API that can be called by custom applications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Simplifies connections between EPICS and other programs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Data validation is built-in</a:t>
            </a:r>
          </a:p>
        </p:txBody>
      </p:sp>
    </p:spTree>
    <p:extLst>
      <p:ext uri="{BB962C8B-B14F-4D97-AF65-F5344CB8AC3E}">
        <p14:creationId xmlns:p14="http://schemas.microsoft.com/office/powerpoint/2010/main" val="206886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5A317-6D23-74E7-2E87-D078285C8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Link Functionality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46D9A4-E0AC-52A3-7ABD-332518C59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028846"/>
            <a:ext cx="10197548" cy="3780448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Post production for extrusion and downstream departments including scrap, rework, and downtime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Create packing tickets and post packing scrap, rework, and downtime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Create stock tickets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Void packing and stock tickets</a:t>
            </a:r>
          </a:p>
        </p:txBody>
      </p:sp>
    </p:spTree>
    <p:extLst>
      <p:ext uri="{BB962C8B-B14F-4D97-AF65-F5344CB8AC3E}">
        <p14:creationId xmlns:p14="http://schemas.microsoft.com/office/powerpoint/2010/main" val="126914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5A317-6D23-74E7-2E87-D078285C8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Link Functionality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46D9A4-E0AC-52A3-7ABD-332518C59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029104" cy="328269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Fill from stock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Pull stock tickets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Move pieces from one rack to another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Enhanced Shipping – scan and un-scan tickets on picklists</a:t>
            </a:r>
          </a:p>
        </p:txBody>
      </p:sp>
    </p:spTree>
    <p:extLst>
      <p:ext uri="{BB962C8B-B14F-4D97-AF65-F5344CB8AC3E}">
        <p14:creationId xmlns:p14="http://schemas.microsoft.com/office/powerpoint/2010/main" val="42225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9606D-C0FA-D5EB-B443-9FAD4EE28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284285-7036-4659-CD0B-C8FD15805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Bridge?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8784822-9D88-9179-E856-D6B5B2F06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10172104" cy="3282696"/>
          </a:xfrm>
        </p:spPr>
        <p:txBody>
          <a:bodyPr/>
          <a:lstStyle/>
          <a:p>
            <a:r>
              <a:rPr lang="en-US" dirty="0"/>
              <a:t>A new EPICS API that adds many new features</a:t>
            </a:r>
          </a:p>
          <a:p>
            <a:r>
              <a:rPr lang="en-US" dirty="0"/>
              <a:t>Directly add or edit Dies, Customers, and more</a:t>
            </a:r>
          </a:p>
          <a:p>
            <a:r>
              <a:rPr lang="en-US" dirty="0"/>
              <a:t>Modify Sales Orders</a:t>
            </a:r>
          </a:p>
          <a:p>
            <a:r>
              <a:rPr lang="en-US" dirty="0"/>
              <a:t>Manage Billet Inventory</a:t>
            </a:r>
          </a:p>
          <a:p>
            <a:r>
              <a:rPr lang="en-US" dirty="0"/>
              <a:t>Pull data from your EPICS Database</a:t>
            </a:r>
          </a:p>
        </p:txBody>
      </p:sp>
    </p:spTree>
    <p:extLst>
      <p:ext uri="{BB962C8B-B14F-4D97-AF65-F5344CB8AC3E}">
        <p14:creationId xmlns:p14="http://schemas.microsoft.com/office/powerpoint/2010/main" val="3592975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Notifications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8372D8A-C031-89C4-5F6D-479F73D20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661" y="200028"/>
            <a:ext cx="9007079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5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9A63F-A950-2363-998B-5EAA42459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9CB83C8-1490-1F2D-5766-0BF7566D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Rest API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308E594-3DA9-40C4-31E2-3DC2849FE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10172104" cy="3282696"/>
          </a:xfrm>
        </p:spPr>
        <p:txBody>
          <a:bodyPr/>
          <a:lstStyle/>
          <a:p>
            <a:r>
              <a:rPr lang="en-US" dirty="0"/>
              <a:t>The EPICS Link download now includes an optional REST API</a:t>
            </a:r>
          </a:p>
          <a:p>
            <a:r>
              <a:rPr lang="en-US" dirty="0"/>
              <a:t>Using the REST API will allow you to use EPICS Link and EPICS Bridge functions with a much wider variety of programming languages</a:t>
            </a:r>
          </a:p>
          <a:p>
            <a:r>
              <a:rPr lang="en-US" dirty="0"/>
              <a:t>Everything you can do with the EPICS Link or EPICS Bridge DLL you can also do using the REST API</a:t>
            </a:r>
          </a:p>
        </p:txBody>
      </p:sp>
    </p:spTree>
    <p:extLst>
      <p:ext uri="{BB962C8B-B14F-4D97-AF65-F5344CB8AC3E}">
        <p14:creationId xmlns:p14="http://schemas.microsoft.com/office/powerpoint/2010/main" val="674066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DB829-C065-02EB-8A3A-8FA877DB6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FB6FD9E-ACCC-EE11-3F74-5F2757256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#2:</a:t>
            </a:r>
            <a:br>
              <a:rPr lang="en-US" cap="none" dirty="0"/>
            </a:br>
            <a:r>
              <a:rPr lang="en-US" cap="none" dirty="0"/>
              <a:t>Invoice Hold for Manifests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6DCDA3-3150-FA75-9492-BA377067D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327278" cy="3282696"/>
          </a:xfrm>
        </p:spPr>
        <p:txBody>
          <a:bodyPr/>
          <a:lstStyle/>
          <a:p>
            <a:r>
              <a:rPr lang="en-US" dirty="0"/>
              <a:t>Manifests can now be placed on Invoice Hold</a:t>
            </a:r>
          </a:p>
          <a:p>
            <a:r>
              <a:rPr lang="en-US" dirty="0"/>
              <a:t>Invoice Hold prevents invoices being created for that manifest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904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020EC-30C7-2B62-E6F7-B2C2E03F1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136E5C-95F1-60B7-5312-35911A28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#2:</a:t>
            </a:r>
            <a:br>
              <a:rPr lang="en-US" cap="none" dirty="0"/>
            </a:br>
            <a:r>
              <a:rPr lang="en-US" cap="none" dirty="0"/>
              <a:t>Invoice Hold for Manifests</a:t>
            </a:r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A426A75-F143-69B9-85BF-3110F5FD5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7767" y="2039688"/>
            <a:ext cx="9376465" cy="427125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75ABE8-BF40-7FF6-5DBD-8F9B98843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009" y="4175313"/>
            <a:ext cx="4370510" cy="12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27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C0546-9DEB-A374-E0B4-0A0D04E75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5E73A7-8408-67C5-A20C-951931F1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#2:</a:t>
            </a:r>
            <a:br>
              <a:rPr lang="en-US" cap="none" dirty="0"/>
            </a:br>
            <a:r>
              <a:rPr lang="en-US" cap="none" dirty="0"/>
              <a:t>Invoice Hold for Manifests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CED1656-E752-45D9-F07C-3CE15D289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5995" y="1901952"/>
            <a:ext cx="9540010" cy="5140608"/>
          </a:xfrm>
        </p:spPr>
      </p:pic>
    </p:spTree>
    <p:extLst>
      <p:ext uri="{BB962C8B-B14F-4D97-AF65-F5344CB8AC3E}">
        <p14:creationId xmlns:p14="http://schemas.microsoft.com/office/powerpoint/2010/main" val="24939724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eResponse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F41D29-A3A0-FA6A-89D1-BE5165DFF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2024 • Savannah, Georgia • April 14 – 17</a:t>
            </a:r>
          </a:p>
        </p:txBody>
      </p:sp>
    </p:spTree>
    <p:extLst>
      <p:ext uri="{BB962C8B-B14F-4D97-AF65-F5344CB8AC3E}">
        <p14:creationId xmlns:p14="http://schemas.microsoft.com/office/powerpoint/2010/main" val="8213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10182043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eResponse is a way to allow on-demand generation of reports</a:t>
            </a:r>
          </a:p>
          <a:p>
            <a:pPr marL="457063" indent="-457063"/>
            <a:r>
              <a:rPr lang="en-US" sz="3199" dirty="0"/>
              <a:t>Users can send in emails and eResponse will automatically generate reports and then email them back.</a:t>
            </a:r>
          </a:p>
        </p:txBody>
      </p:sp>
    </p:spTree>
    <p:extLst>
      <p:ext uri="{BB962C8B-B14F-4D97-AF65-F5344CB8AC3E}">
        <p14:creationId xmlns:p14="http://schemas.microsoft.com/office/powerpoint/2010/main" val="359608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would I want to use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9466425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Give your customers information without needing to make phone calls</a:t>
            </a:r>
          </a:p>
          <a:p>
            <a:pPr marL="457063" indent="-457063"/>
            <a:r>
              <a:rPr lang="en-US" sz="3199" dirty="0"/>
              <a:t>Quickly and easily get updated data without opening EPICS.</a:t>
            </a:r>
          </a:p>
        </p:txBody>
      </p:sp>
    </p:spTree>
    <p:extLst>
      <p:ext uri="{BB962C8B-B14F-4D97-AF65-F5344CB8AC3E}">
        <p14:creationId xmlns:p14="http://schemas.microsoft.com/office/powerpoint/2010/main" val="68005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I need to set up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10201921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A server that is always online that can run EPICS and generate reports</a:t>
            </a:r>
          </a:p>
          <a:p>
            <a:pPr marL="457063" indent="-457063"/>
            <a:r>
              <a:rPr lang="en-US" sz="3199" dirty="0"/>
              <a:t>The download from our website, which you can find on the V9 Downloads page</a:t>
            </a:r>
          </a:p>
        </p:txBody>
      </p:sp>
    </p:spTree>
    <p:extLst>
      <p:ext uri="{BB962C8B-B14F-4D97-AF65-F5344CB8AC3E}">
        <p14:creationId xmlns:p14="http://schemas.microsoft.com/office/powerpoint/2010/main" val="6674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customize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10321191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You can set up which users can use eResponse and what reports they can request</a:t>
            </a:r>
          </a:p>
          <a:p>
            <a:pPr marL="457063" indent="-457063"/>
            <a:r>
              <a:rPr lang="en-US" sz="3199" dirty="0"/>
              <a:t>You can format the email response subject line and text</a:t>
            </a:r>
          </a:p>
          <a:p>
            <a:pPr marL="457063" indent="-457063"/>
            <a:r>
              <a:rPr lang="en-US" sz="3199" dirty="0"/>
              <a:t>Each user will be tied to a specific customer and reports will only contain data for that customer.</a:t>
            </a:r>
          </a:p>
        </p:txBody>
      </p:sp>
    </p:spTree>
    <p:extLst>
      <p:ext uri="{BB962C8B-B14F-4D97-AF65-F5344CB8AC3E}">
        <p14:creationId xmlns:p14="http://schemas.microsoft.com/office/powerpoint/2010/main" val="280147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customize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9218" name="Picture 2" descr="E:\Google Drive\Skydrive Replica\Other Junk\Foy Inc\Conference 2022\Screenshots\eResponse 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11" y="2082245"/>
            <a:ext cx="10206400" cy="224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42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Notifications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53BB-BDBC-2A58-F4EC-08A50964A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10500095" cy="3282696"/>
          </a:xfrm>
        </p:spPr>
        <p:txBody>
          <a:bodyPr/>
          <a:lstStyle/>
          <a:p>
            <a:r>
              <a:rPr lang="en-US" dirty="0"/>
              <a:t>EPICS regularly checks to see if the logged in user has any new unread notifications.</a:t>
            </a:r>
          </a:p>
          <a:p>
            <a:r>
              <a:rPr lang="en-US" dirty="0"/>
              <a:t>By default it checks every 30 seconds. This can be adjusted using the </a:t>
            </a:r>
            <a:r>
              <a:rPr lang="en-US" dirty="0" err="1"/>
              <a:t>gCheckNotificationsInterval</a:t>
            </a:r>
            <a:r>
              <a:rPr lang="en-US" dirty="0"/>
              <a:t> setting.</a:t>
            </a:r>
          </a:p>
          <a:p>
            <a:r>
              <a:rPr lang="en-US" dirty="0"/>
              <a:t>The notification will stay on the screen for 20 seconds by default. This can be adjusted using the </a:t>
            </a:r>
            <a:r>
              <a:rPr lang="en-US" dirty="0" err="1"/>
              <a:t>gShowNotificationLength</a:t>
            </a:r>
            <a:r>
              <a:rPr lang="en-US" dirty="0"/>
              <a:t> setting.</a:t>
            </a:r>
          </a:p>
        </p:txBody>
      </p:sp>
      <p:pic>
        <p:nvPicPr>
          <p:cNvPr id="6" name="Picture 5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C1E80E48-E072-73CD-7FA1-52F2EF979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31" y="4327742"/>
            <a:ext cx="6171382" cy="255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4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customize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6371" y="1600200"/>
            <a:ext cx="7459258" cy="505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84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customize eResponse?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9570" y="2114443"/>
            <a:ext cx="7459258" cy="36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91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Parameters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722" y="2242666"/>
            <a:ext cx="10500095" cy="3282696"/>
          </a:xfrm>
        </p:spPr>
        <p:txBody>
          <a:bodyPr/>
          <a:lstStyle/>
          <a:p>
            <a:r>
              <a:rPr lang="en-US" sz="2000" dirty="0"/>
              <a:t>This is a new feature added in August of 2023</a:t>
            </a:r>
          </a:p>
          <a:p>
            <a:r>
              <a:rPr lang="en-US" sz="2000" dirty="0"/>
              <a:t>If an email is sent with text following the keyword, it will be passed into the report as the value for the formula </a:t>
            </a:r>
            <a:r>
              <a:rPr lang="en-US" sz="2000" dirty="0" err="1"/>
              <a:t>gUserInput</a:t>
            </a:r>
            <a:endParaRPr lang="en-US" sz="2000" dirty="0"/>
          </a:p>
          <a:p>
            <a:r>
              <a:rPr lang="en-US" sz="2000" dirty="0"/>
              <a:t>This can be used to allow for users to filter reports based on criteria of your choosing.</a:t>
            </a:r>
          </a:p>
          <a:p>
            <a:r>
              <a:rPr lang="en-US" sz="2000" dirty="0"/>
              <a:t>In order to use this, you’ll need to configure your reports to specifically use a formula called </a:t>
            </a:r>
            <a:r>
              <a:rPr lang="en-US" sz="2000" dirty="0" err="1"/>
              <a:t>gUserInput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186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2C150B-0F68-FB96-ADBE-4E0E5A16B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 Scheduling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FD59F90-E20F-1E03-CEBE-322EDDCF07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Automatically Create Reports</a:t>
            </a:r>
          </a:p>
        </p:txBody>
      </p:sp>
    </p:spTree>
    <p:extLst>
      <p:ext uri="{BB962C8B-B14F-4D97-AF65-F5344CB8AC3E}">
        <p14:creationId xmlns:p14="http://schemas.microsoft.com/office/powerpoint/2010/main" val="8960635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B492CC-5160-841C-F8E7-F4B8E5656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Scheduling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475BE2-8892-9EA4-047A-2DA5A6EC7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r>
              <a:rPr lang="en-US" dirty="0"/>
              <a:t>Coming in EPICS 10: Schedule reports to be automatically delivered</a:t>
            </a:r>
          </a:p>
        </p:txBody>
      </p:sp>
    </p:spTree>
    <p:extLst>
      <p:ext uri="{BB962C8B-B14F-4D97-AF65-F5344CB8AC3E}">
        <p14:creationId xmlns:p14="http://schemas.microsoft.com/office/powerpoint/2010/main" val="19299816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032D9-26CE-6403-0043-BC8D54782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97A52A-CAD9-182E-9736-45B6F6FA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Scheduling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2912DC5-F894-562C-D604-B4A57B47E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r>
              <a:rPr lang="en-US" dirty="0"/>
              <a:t>New screen in EPICS</a:t>
            </a:r>
          </a:p>
          <a:p>
            <a:r>
              <a:rPr lang="en-US" dirty="0"/>
              <a:t>Choose which report to send</a:t>
            </a:r>
          </a:p>
          <a:p>
            <a:r>
              <a:rPr lang="en-US" dirty="0"/>
              <a:t>Choose which email address to send it to</a:t>
            </a:r>
          </a:p>
          <a:p>
            <a:r>
              <a:rPr lang="en-US" dirty="0"/>
              <a:t>Choose any parameters for the report</a:t>
            </a:r>
          </a:p>
          <a:p>
            <a:r>
              <a:rPr lang="en-US" dirty="0"/>
              <a:t>Choose how often it gets sent</a:t>
            </a:r>
          </a:p>
        </p:txBody>
      </p:sp>
    </p:spTree>
    <p:extLst>
      <p:ext uri="{BB962C8B-B14F-4D97-AF65-F5344CB8AC3E}">
        <p14:creationId xmlns:p14="http://schemas.microsoft.com/office/powerpoint/2010/main" val="13276074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D0332-10CF-78A1-5111-907E73FE8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F2712B-0602-1C0A-8833-2833A6E2B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Scheduling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E14802-BE39-D161-256E-8312D000F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r>
              <a:rPr lang="en-US" dirty="0"/>
              <a:t>Creation &amp; sending of the reports will be handled by the EPICS Service</a:t>
            </a:r>
          </a:p>
          <a:p>
            <a:r>
              <a:rPr lang="en-US" dirty="0"/>
              <a:t>Will likely share the same email sending settings that eResponse uses</a:t>
            </a:r>
          </a:p>
        </p:txBody>
      </p:sp>
    </p:spTree>
    <p:extLst>
      <p:ext uri="{BB962C8B-B14F-4D97-AF65-F5344CB8AC3E}">
        <p14:creationId xmlns:p14="http://schemas.microsoft.com/office/powerpoint/2010/main" val="31051260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FB36B-3755-547B-4225-590DBFCDD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A5915C-DF46-43E7-8197-96D71C1A1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Scheduling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CA8DC8-1B0B-3981-BA18-A4B30D3D7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r>
              <a:rPr lang="en-US" dirty="0"/>
              <a:t>What features do you want to see?</a:t>
            </a:r>
          </a:p>
        </p:txBody>
      </p:sp>
    </p:spTree>
    <p:extLst>
      <p:ext uri="{BB962C8B-B14F-4D97-AF65-F5344CB8AC3E}">
        <p14:creationId xmlns:p14="http://schemas.microsoft.com/office/powerpoint/2010/main" val="388908479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9A286-88AD-42F1-4CF9-0F850D0B5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2BC5B7-0044-837A-F241-8284B90DB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Quick Tip #3:</a:t>
            </a:r>
            <a:br>
              <a:rPr lang="en-US" cap="none" dirty="0"/>
            </a:br>
            <a:r>
              <a:rPr lang="en-US" cap="none" dirty="0"/>
              <a:t>Notes &amp; Alerts ‘Active Only’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43F32C-390C-3B59-78B1-D5D7EB205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9327278" cy="3282696"/>
          </a:xfrm>
        </p:spPr>
        <p:txBody>
          <a:bodyPr/>
          <a:lstStyle/>
          <a:p>
            <a:r>
              <a:rPr lang="en-US" dirty="0"/>
              <a:t>There is now an “Active Only” checkbox on the Notes &amp; Alerts screen.</a:t>
            </a:r>
          </a:p>
          <a:p>
            <a:r>
              <a:rPr lang="en-US" dirty="0"/>
              <a:t>While checked, only Notes &amp; Alerts that are past their Effective Date and before their Expiration Date will appear.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0781AE-7D3E-6781-78B5-97AE9F02E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" y="5089099"/>
            <a:ext cx="11419840" cy="111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377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Connect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9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Notifications to the </a:t>
            </a:r>
            <a:r>
              <a:rPr lang="en-US" dirty="0" err="1"/>
              <a:t>Quickbar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6FDA0B-E632-FB53-1048-A82A7106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740869" cy="3282696"/>
          </a:xfrm>
        </p:spPr>
        <p:txBody>
          <a:bodyPr/>
          <a:lstStyle/>
          <a:p>
            <a:r>
              <a:rPr lang="en-US" dirty="0"/>
              <a:t>If the Notification button is on your </a:t>
            </a:r>
            <a:r>
              <a:rPr lang="en-US" dirty="0" err="1"/>
              <a:t>Quickbar</a:t>
            </a:r>
            <a:r>
              <a:rPr lang="en-US" dirty="0"/>
              <a:t>, you can easily see if you have an unread notification</a:t>
            </a:r>
          </a:p>
        </p:txBody>
      </p:sp>
    </p:spTree>
    <p:extLst>
      <p:ext uri="{BB962C8B-B14F-4D97-AF65-F5344CB8AC3E}">
        <p14:creationId xmlns:p14="http://schemas.microsoft.com/office/powerpoint/2010/main" val="50220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Connect?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2" y="2212848"/>
            <a:ext cx="9506182" cy="3282696"/>
          </a:xfrm>
        </p:spPr>
        <p:txBody>
          <a:bodyPr/>
          <a:lstStyle/>
          <a:p>
            <a:pPr marL="457063" indent="-457063"/>
            <a:r>
              <a:rPr lang="en-US" sz="2800" dirty="0"/>
              <a:t>EPICS Connect is an online platform for viewing EPICS data</a:t>
            </a:r>
          </a:p>
          <a:p>
            <a:pPr marL="457063" indent="-457063"/>
            <a:r>
              <a:rPr lang="en-US" sz="2800" dirty="0"/>
              <a:t>EPICS Connect is designed to allow access to EPICS data in situations where a full EPICS install doesn’t make sense.</a:t>
            </a:r>
          </a:p>
          <a:p>
            <a:pPr marL="457063" indent="-457063"/>
            <a:endParaRPr lang="en-US" sz="2800" dirty="0"/>
          </a:p>
        </p:txBody>
      </p:sp>
      <p:pic>
        <p:nvPicPr>
          <p:cNvPr id="2050" name="Picture 2" descr="E:\Google Drive\Skydrive Replica\Other Junk\Foy Inc\Conference 2022\Screenshots\EPICS Connect 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45" y="4579439"/>
            <a:ext cx="3894710" cy="153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60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EPICS Connect do?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8878823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EPICS Connect currently has two main features:</a:t>
            </a:r>
          </a:p>
          <a:p>
            <a:pPr marL="1256923" lvl="1" indent="-457063"/>
            <a:r>
              <a:rPr lang="en-US" sz="2799" dirty="0"/>
              <a:t>Showing Order Status information to customers &amp; salespeople</a:t>
            </a:r>
          </a:p>
          <a:p>
            <a:pPr marL="1256923" lvl="1" indent="-457063"/>
            <a:r>
              <a:rPr lang="en-US" sz="2799" dirty="0"/>
              <a:t>Allowing Outside Processors to provide more detailed information on production</a:t>
            </a:r>
          </a:p>
        </p:txBody>
      </p:sp>
    </p:spTree>
    <p:extLst>
      <p:ext uri="{BB962C8B-B14F-4D97-AF65-F5344CB8AC3E}">
        <p14:creationId xmlns:p14="http://schemas.microsoft.com/office/powerpoint/2010/main" val="5194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show Order Status information?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</a:t>
            </a:r>
            <a:r>
              <a:rPr lang="en-US" dirty="0" err="1"/>
              <a:t>Conerence</a:t>
            </a:r>
            <a:r>
              <a:rPr lang="en-US" dirty="0"/>
              <a:t> 2024 • Savannah, Georgia • April 14 –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2" y="2212848"/>
            <a:ext cx="10003138" cy="3282696"/>
          </a:xfrm>
        </p:spPr>
        <p:txBody>
          <a:bodyPr/>
          <a:lstStyle/>
          <a:p>
            <a:pPr marL="457063" indent="-457063"/>
            <a:r>
              <a:rPr lang="en-US" sz="3199" dirty="0"/>
              <a:t>You can create several types of user account:</a:t>
            </a:r>
          </a:p>
          <a:p>
            <a:pPr marL="1256923" lvl="1" indent="-457063"/>
            <a:r>
              <a:rPr lang="en-US" dirty="0"/>
              <a:t>Customer</a:t>
            </a:r>
          </a:p>
          <a:p>
            <a:pPr marL="1256923" lvl="1" indent="-457063"/>
            <a:r>
              <a:rPr lang="en-US" dirty="0"/>
              <a:t>Customer Group</a:t>
            </a:r>
          </a:p>
          <a:p>
            <a:pPr marL="1256923" lvl="1" indent="-457063"/>
            <a:r>
              <a:rPr lang="en-US" dirty="0"/>
              <a:t>Salesperson</a:t>
            </a:r>
          </a:p>
          <a:p>
            <a:pPr marL="1256923" lvl="1" indent="-457063"/>
            <a:r>
              <a:rPr lang="en-US" dirty="0" err="1"/>
              <a:t>Superuser</a:t>
            </a:r>
            <a:endParaRPr lang="en-US" dirty="0"/>
          </a:p>
          <a:p>
            <a:pPr marL="457063" indent="-457063"/>
            <a:r>
              <a:rPr lang="en-US" dirty="0"/>
              <a:t>Users can view detail about orders in progress for the relevant customers</a:t>
            </a:r>
          </a:p>
        </p:txBody>
      </p:sp>
    </p:spTree>
    <p:extLst>
      <p:ext uri="{BB962C8B-B14F-4D97-AF65-F5344CB8AC3E}">
        <p14:creationId xmlns:p14="http://schemas.microsoft.com/office/powerpoint/2010/main" val="83275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show Order Status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E:\Google Drive\Skydrive Replica\Other Junk\Foy Inc\Conference 2022\Screenshots\EPICS Connect 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906" y="1826044"/>
            <a:ext cx="9639744" cy="391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15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show Order Status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E:\Google Drive\Skydrive Replica\Other Junk\Foy Inc\Conference 2022\Screenshots\EPICS Connect 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" y="1763919"/>
            <a:ext cx="12066382" cy="303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98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What if I want to show more advanced data?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2" y="2212848"/>
            <a:ext cx="10162165" cy="3282696"/>
          </a:xfrm>
        </p:spPr>
        <p:txBody>
          <a:bodyPr/>
          <a:lstStyle/>
          <a:p>
            <a:pPr marL="457063" indent="-457063"/>
            <a:r>
              <a:rPr lang="en-US" dirty="0"/>
              <a:t>EPICS Connect also allows for generating reports on demand</a:t>
            </a:r>
          </a:p>
          <a:p>
            <a:pPr marL="457063" indent="-457063"/>
            <a:r>
              <a:rPr lang="en-US" dirty="0"/>
              <a:t>Similar to </a:t>
            </a:r>
            <a:r>
              <a:rPr lang="en-US" dirty="0" err="1"/>
              <a:t>eResponse</a:t>
            </a:r>
            <a:r>
              <a:rPr lang="en-US" dirty="0"/>
              <a:t>, you can choose which users can see each report</a:t>
            </a:r>
          </a:p>
          <a:p>
            <a:pPr marL="457063" indent="-457063"/>
            <a:r>
              <a:rPr lang="en-US" dirty="0"/>
              <a:t>Users can choose to either download the report through their web browser or have it emailed to them.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4510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What if I want to show more advanced data?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4098" name="Picture 2" descr="E:\Google Drive\Skydrive Replica\Other Junk\Foy Inc\Conference 2022\Screenshots\EPICS Connect 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283" y="2098568"/>
            <a:ext cx="9501734" cy="361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2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2" y="2212848"/>
            <a:ext cx="10261556" cy="3282696"/>
          </a:xfrm>
        </p:spPr>
        <p:txBody>
          <a:bodyPr/>
          <a:lstStyle/>
          <a:p>
            <a:pPr marL="457063" indent="-457063"/>
            <a:r>
              <a:rPr lang="en-US" dirty="0"/>
              <a:t>EPICS Connect allows setting up accounts for specific Outside Processors</a:t>
            </a:r>
          </a:p>
          <a:p>
            <a:pPr marL="457063" indent="-457063"/>
            <a:r>
              <a:rPr lang="en-US" dirty="0"/>
              <a:t>Outside Processors can see orders that you have scheduled to send to them.</a:t>
            </a:r>
          </a:p>
          <a:p>
            <a:pPr marL="457063" indent="-457063"/>
            <a:r>
              <a:rPr lang="en-US" dirty="0"/>
              <a:t>They can mark orders as having been received and provide information on how many pieces arrived</a:t>
            </a:r>
          </a:p>
        </p:txBody>
      </p:sp>
    </p:spTree>
    <p:extLst>
      <p:ext uri="{BB962C8B-B14F-4D97-AF65-F5344CB8AC3E}">
        <p14:creationId xmlns:p14="http://schemas.microsoft.com/office/powerpoint/2010/main" val="39023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6191" y="2212848"/>
            <a:ext cx="10221799" cy="3282696"/>
          </a:xfrm>
        </p:spPr>
        <p:txBody>
          <a:bodyPr/>
          <a:lstStyle/>
          <a:p>
            <a:pPr marL="457063" indent="-457063"/>
            <a:r>
              <a:rPr lang="en-US" dirty="0"/>
              <a:t>Once an outside processor is done with an order they can report that they’re shipping it back</a:t>
            </a:r>
          </a:p>
          <a:p>
            <a:pPr marL="457063" indent="-457063"/>
            <a:r>
              <a:rPr lang="en-US" dirty="0"/>
              <a:t>If necessary, they can list how many pieces were scrapped</a:t>
            </a:r>
          </a:p>
          <a:p>
            <a:pPr marL="457063" indent="-457063"/>
            <a:r>
              <a:rPr lang="en-US" dirty="0"/>
              <a:t>They can also split an order into multiple shipments if needed</a:t>
            </a:r>
          </a:p>
        </p:txBody>
      </p:sp>
    </p:spTree>
    <p:extLst>
      <p:ext uri="{BB962C8B-B14F-4D97-AF65-F5344CB8AC3E}">
        <p14:creationId xmlns:p14="http://schemas.microsoft.com/office/powerpoint/2010/main" val="307016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5122" name="Picture 2" descr="E:\Google Drive\Skydrive Replica\Other Junk\Foy Inc\Conference 2022\Screenshots\EPICS Connect - OSP 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86" y="1959812"/>
            <a:ext cx="11192841" cy="226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25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Notifications to the </a:t>
            </a:r>
            <a:r>
              <a:rPr lang="en-US" dirty="0" err="1"/>
              <a:t>Quickbar</a:t>
            </a:r>
            <a:endParaRPr lang="en-US" dirty="0"/>
          </a:p>
        </p:txBody>
      </p:sp>
      <p:pic>
        <p:nvPicPr>
          <p:cNvPr id="9" name="Picture 8" descr="A close-up of a box&#10;&#10;Description automatically generated">
            <a:extLst>
              <a:ext uri="{FF2B5EF4-FFF2-40B4-BE49-F238E27FC236}">
                <a16:creationId xmlns:a16="http://schemas.microsoft.com/office/drawing/2014/main" id="{22B6EFE0-BE15-6557-CC9C-7A275A035C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09" y="2121391"/>
            <a:ext cx="5845782" cy="261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747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74"/>
          <a:stretch/>
        </p:blipFill>
        <p:spPr bwMode="auto">
          <a:xfrm>
            <a:off x="3254361" y="1625408"/>
            <a:ext cx="5227711" cy="382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92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146" name="Picture 2" descr="E:\Google Drive\Skydrive Replica\Other Junk\Foy Inc\Conference 2022\Screenshots\EPICS Connect - OSP 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380" y="2183136"/>
            <a:ext cx="7895756" cy="275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82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7170" name="Picture 2" descr="E:\Google Drive\Skydrive Replica\Other Junk\Foy Inc\Conference 2022\Screenshots\EPICS Connect - OSP 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932" y="2106732"/>
            <a:ext cx="7886234" cy="25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65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99" dirty="0"/>
              <a:t>How does it improve Outside Processor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7170" name="Picture 2" descr="E:\Google Drive\Skydrive Replica\Other Junk\Foy Inc\Conference 2022\Screenshots\EPICS Connect - OSP 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932" y="2106732"/>
            <a:ext cx="7886234" cy="25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1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99" dirty="0"/>
              <a:t>How does EPICS Connect keep your data secure?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1AEE43-F0DB-477B-3B9D-CA872E9E1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10251617" cy="3282696"/>
          </a:xfrm>
        </p:spPr>
        <p:txBody>
          <a:bodyPr/>
          <a:lstStyle/>
          <a:p>
            <a:pPr marL="457063" indent="-457063"/>
            <a:r>
              <a:rPr lang="en-US" sz="2000" dirty="0"/>
              <a:t>EPICS Connect does NOT allow connections to your database from outside sources</a:t>
            </a:r>
          </a:p>
          <a:p>
            <a:pPr marL="457063" indent="-457063"/>
            <a:r>
              <a:rPr lang="en-US" sz="2000" dirty="0"/>
              <a:t>Instead, the service running on your server initiates the connection to the central EPICS Connect server</a:t>
            </a:r>
          </a:p>
          <a:p>
            <a:pPr marL="457063" indent="-457063"/>
            <a:r>
              <a:rPr lang="en-US" sz="2000" dirty="0"/>
              <a:t>The service responds to specific requests for information from the website but does not allow for arbitrary SQL queries</a:t>
            </a:r>
          </a:p>
          <a:p>
            <a:pPr marL="457063" indent="-457063"/>
            <a:r>
              <a:rPr lang="en-US" sz="2000" dirty="0"/>
              <a:t>Keeping your data secure is important to us! I am happy to go into more detail about security precautions with you or your IT personnel.</a:t>
            </a:r>
          </a:p>
        </p:txBody>
      </p:sp>
    </p:spTree>
    <p:extLst>
      <p:ext uri="{BB962C8B-B14F-4D97-AF65-F5344CB8AC3E}">
        <p14:creationId xmlns:p14="http://schemas.microsoft.com/office/powerpoint/2010/main" val="282395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B1A36-C4AE-5B1E-B0E8-FD73ACD0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Feature:</a:t>
            </a:r>
            <a:br>
              <a:rPr lang="en-US" dirty="0"/>
            </a:br>
            <a:r>
              <a:rPr lang="en-US" dirty="0"/>
              <a:t>Order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986D9-B3F3-1F76-E6F8-EB256F4D3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993199" cy="3282696"/>
          </a:xfrm>
        </p:spPr>
        <p:txBody>
          <a:bodyPr/>
          <a:lstStyle/>
          <a:p>
            <a:r>
              <a:rPr lang="en-US" dirty="0"/>
              <a:t>We are considering adding Order Entry functionality to EPICS Connect</a:t>
            </a:r>
          </a:p>
          <a:p>
            <a:r>
              <a:rPr lang="en-US" dirty="0"/>
              <a:t>How many of you would be interested in this?</a:t>
            </a:r>
          </a:p>
        </p:txBody>
      </p:sp>
    </p:spTree>
    <p:extLst>
      <p:ext uri="{BB962C8B-B14F-4D97-AF65-F5344CB8AC3E}">
        <p14:creationId xmlns:p14="http://schemas.microsoft.com/office/powerpoint/2010/main" val="182999434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11121-359D-A6EB-8C05-8751FC49E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53A1D-417D-A749-CE25-C3B961BDD8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Customer Service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9DEFF4-E032-CE6E-E442-DF33330F64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86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69258-17E6-8C0D-7BAD-B8A3341D5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28B8D-15C4-1FFD-FEB0-6F3FE5CD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Notifications to the </a:t>
            </a:r>
            <a:r>
              <a:rPr lang="en-US" dirty="0" err="1"/>
              <a:t>Quickbar</a:t>
            </a:r>
            <a:endParaRPr lang="en-US" dirty="0"/>
          </a:p>
        </p:txBody>
      </p:sp>
      <p:pic>
        <p:nvPicPr>
          <p:cNvPr id="9" name="Picture 8" descr="A close-up of a box&#10;&#10;Description automatically generated">
            <a:extLst>
              <a:ext uri="{FF2B5EF4-FFF2-40B4-BE49-F238E27FC236}">
                <a16:creationId xmlns:a16="http://schemas.microsoft.com/office/drawing/2014/main" id="{FCACB469-E646-267F-2335-48697DBEA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09" y="2121391"/>
            <a:ext cx="5845782" cy="2615219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DBE4586-B2DD-6D1E-4E96-9D0FE6A54C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48613"/>
            <a:ext cx="9032772" cy="663413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6BE6BBA-DA85-6F3E-E01C-A18E5E62EF4A}"/>
              </a:ext>
            </a:extLst>
          </p:cNvPr>
          <p:cNvSpPr/>
          <p:nvPr/>
        </p:nvSpPr>
        <p:spPr>
          <a:xfrm>
            <a:off x="2366875" y="1845162"/>
            <a:ext cx="3505200" cy="2762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70B6EF-CB0E-4B68-8A8B-4E7C7AECAABE}"/>
              </a:ext>
            </a:extLst>
          </p:cNvPr>
          <p:cNvSpPr/>
          <p:nvPr/>
        </p:nvSpPr>
        <p:spPr>
          <a:xfrm>
            <a:off x="5984770" y="3200400"/>
            <a:ext cx="49223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977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D6CEC-3007-9853-AD90-BE16627F5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E3AA6-6F73-54D0-6C1D-B09CEAE1A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Notifications to the </a:t>
            </a:r>
            <a:r>
              <a:rPr lang="en-US" dirty="0" err="1"/>
              <a:t>Quickbar</a:t>
            </a:r>
            <a:endParaRPr lang="en-US" dirty="0"/>
          </a:p>
        </p:txBody>
      </p:sp>
      <p:pic>
        <p:nvPicPr>
          <p:cNvPr id="9" name="Picture 8" descr="A close-up of a box&#10;&#10;Description automatically generated">
            <a:extLst>
              <a:ext uri="{FF2B5EF4-FFF2-40B4-BE49-F238E27FC236}">
                <a16:creationId xmlns:a16="http://schemas.microsoft.com/office/drawing/2014/main" id="{56D05FAC-A4A9-F82F-10F6-90D41C50C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09" y="2121391"/>
            <a:ext cx="5845782" cy="2615219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5C19003-2C14-16D8-E10D-8E4BCAF55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48613"/>
            <a:ext cx="9032772" cy="663413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8860734-2D14-A82B-3066-DCF2FDBBF131}"/>
              </a:ext>
            </a:extLst>
          </p:cNvPr>
          <p:cNvSpPr/>
          <p:nvPr/>
        </p:nvSpPr>
        <p:spPr>
          <a:xfrm>
            <a:off x="2366875" y="1845162"/>
            <a:ext cx="3505200" cy="2762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5FE14F-53B9-C0DF-B24D-EB006ECFED2D}"/>
              </a:ext>
            </a:extLst>
          </p:cNvPr>
          <p:cNvSpPr/>
          <p:nvPr/>
        </p:nvSpPr>
        <p:spPr>
          <a:xfrm>
            <a:off x="5984770" y="3200400"/>
            <a:ext cx="49223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A1C112E8-0F2E-2929-1B59-197445AD9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68272"/>
            <a:ext cx="9032773" cy="663650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DC7EF80-09FF-66F3-EF64-32BA6B6C85E3}"/>
              </a:ext>
            </a:extLst>
          </p:cNvPr>
          <p:cNvSpPr/>
          <p:nvPr/>
        </p:nvSpPr>
        <p:spPr>
          <a:xfrm>
            <a:off x="9296400" y="6324601"/>
            <a:ext cx="914402" cy="3847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878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B8ECF1-2A9D-464C-AFE8-2B3295D0BF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1119</TotalTime>
  <Words>1634</Words>
  <Application>Microsoft Office PowerPoint</Application>
  <PresentationFormat>Widescreen</PresentationFormat>
  <Paragraphs>212</Paragraphs>
  <Slides>76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2" baseType="lpstr">
      <vt:lpstr>Arial</vt:lpstr>
      <vt:lpstr>Calibri</vt:lpstr>
      <vt:lpstr>Courier New</vt:lpstr>
      <vt:lpstr>Segoe UI Light</vt:lpstr>
      <vt:lpstr>Tw Cen MT</vt:lpstr>
      <vt:lpstr>Office Theme</vt:lpstr>
      <vt:lpstr>Customer Service</vt:lpstr>
      <vt:lpstr>Notifications</vt:lpstr>
      <vt:lpstr>Enabling Notifications</vt:lpstr>
      <vt:lpstr>Enabling Notifications</vt:lpstr>
      <vt:lpstr>Receiving Notifications</vt:lpstr>
      <vt:lpstr>Adding Notifications to the Quickbar</vt:lpstr>
      <vt:lpstr>Adding Notifications to the Quickbar</vt:lpstr>
      <vt:lpstr>Adding Notifications to the Quickbar</vt:lpstr>
      <vt:lpstr>Adding Notifications to the Quickbar</vt:lpstr>
      <vt:lpstr>Adding Notifications to the Quickbar</vt:lpstr>
      <vt:lpstr>Automatic Notifications - Watching Orders</vt:lpstr>
      <vt:lpstr>Automatic Notifications - Watching Orders</vt:lpstr>
      <vt:lpstr>Automatic Notifications - Watching Orders</vt:lpstr>
      <vt:lpstr>Automatic Notifications - gUserNotifiedOnWorkorderChanged</vt:lpstr>
      <vt:lpstr>Automatic Notifications - gUserNotifiedOnWorkorderChanged</vt:lpstr>
      <vt:lpstr>Automatic Notifications - gUserNotifiedOnWorkorderChanged</vt:lpstr>
      <vt:lpstr>Notifications  in EPICS 10</vt:lpstr>
      <vt:lpstr>Improved Interface</vt:lpstr>
      <vt:lpstr>Improved Interface</vt:lpstr>
      <vt:lpstr>Improved Interface</vt:lpstr>
      <vt:lpstr>More Automated Notifications</vt:lpstr>
      <vt:lpstr>More Automated Notifications</vt:lpstr>
      <vt:lpstr>More Automated Notifications</vt:lpstr>
      <vt:lpstr>Automated Notification Screen</vt:lpstr>
      <vt:lpstr>Notifications Via Email</vt:lpstr>
      <vt:lpstr>Other New Features</vt:lpstr>
      <vt:lpstr>Quick Tip #1: Using gPartFirstUseWarning</vt:lpstr>
      <vt:lpstr>Quick Tip #1: Using gPartFirstUseWarning</vt:lpstr>
      <vt:lpstr>Online Help Docs</vt:lpstr>
      <vt:lpstr>Online Help Docs</vt:lpstr>
      <vt:lpstr>Online Help Docs</vt:lpstr>
      <vt:lpstr>Online Help Docs</vt:lpstr>
      <vt:lpstr>Online Help Docs</vt:lpstr>
      <vt:lpstr>Why move EPICS Help online?</vt:lpstr>
      <vt:lpstr>EPICS APIs</vt:lpstr>
      <vt:lpstr>What is EPICS Link</vt:lpstr>
      <vt:lpstr>EPICS Link Functionality</vt:lpstr>
      <vt:lpstr>EPICS Link Functionality</vt:lpstr>
      <vt:lpstr>What is EPICS Bridge?</vt:lpstr>
      <vt:lpstr>The Rest API</vt:lpstr>
      <vt:lpstr>Quick Tip #2: Invoice Hold for Manifests</vt:lpstr>
      <vt:lpstr>Quick Tip #2: Invoice Hold for Manifests</vt:lpstr>
      <vt:lpstr>Quick Tip #2: Invoice Hold for Manifests</vt:lpstr>
      <vt:lpstr>eResponse</vt:lpstr>
      <vt:lpstr>What is eResponse?</vt:lpstr>
      <vt:lpstr>Why would I want to use eResponse?</vt:lpstr>
      <vt:lpstr>What do I need to set up eResponse?</vt:lpstr>
      <vt:lpstr>How can I customize eResponse?</vt:lpstr>
      <vt:lpstr>How can I customize eResponse?</vt:lpstr>
      <vt:lpstr>How can I customize eResponse?</vt:lpstr>
      <vt:lpstr>How can I customize eResponse?</vt:lpstr>
      <vt:lpstr>Custom Parameters</vt:lpstr>
      <vt:lpstr>Report Scheduling</vt:lpstr>
      <vt:lpstr>Report Scheduling</vt:lpstr>
      <vt:lpstr>Report Scheduling</vt:lpstr>
      <vt:lpstr>Report Scheduling</vt:lpstr>
      <vt:lpstr>Report Scheduling</vt:lpstr>
      <vt:lpstr>Quick Tip #3: Notes &amp; Alerts ‘Active Only’</vt:lpstr>
      <vt:lpstr>EPICS Connect</vt:lpstr>
      <vt:lpstr>What is EPICS Connect?</vt:lpstr>
      <vt:lpstr>What can EPICS Connect do?</vt:lpstr>
      <vt:lpstr>How does it show Order Status information?</vt:lpstr>
      <vt:lpstr>How does it show Order Status information?</vt:lpstr>
      <vt:lpstr>How does it show Order Status information?</vt:lpstr>
      <vt:lpstr>What if I want to show more advanced data?</vt:lpstr>
      <vt:lpstr>What if I want to show more advanced data?</vt:lpstr>
      <vt:lpstr>How does it improve Outside Processor information?</vt:lpstr>
      <vt:lpstr>How does it improve Outside Processor information?</vt:lpstr>
      <vt:lpstr>How does it improve Outside Processor information?</vt:lpstr>
      <vt:lpstr>How does it improve Outside Processor information?</vt:lpstr>
      <vt:lpstr>How does it improve Outside Processor information?</vt:lpstr>
      <vt:lpstr>How does it improve Outside Processor information?</vt:lpstr>
      <vt:lpstr>How does it improve Outside Processor information?</vt:lpstr>
      <vt:lpstr>How does EPICS Connect keep your data secure?</vt:lpstr>
      <vt:lpstr>Future Feature: Order Entry</vt:lpstr>
      <vt:lpstr>Customer Service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Stephan Stenger</cp:lastModifiedBy>
  <cp:revision>45</cp:revision>
  <dcterms:created xsi:type="dcterms:W3CDTF">2025-02-27T19:50:24Z</dcterms:created>
  <dcterms:modified xsi:type="dcterms:W3CDTF">2025-04-11T18:24:59Z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